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98" r:id="rId3"/>
    <p:sldId id="299" r:id="rId4"/>
    <p:sldId id="300" r:id="rId5"/>
    <p:sldId id="301" r:id="rId6"/>
    <p:sldId id="302" r:id="rId7"/>
    <p:sldId id="303" r:id="rId8"/>
    <p:sldId id="306" r:id="rId9"/>
    <p:sldId id="305" r:id="rId10"/>
    <p:sldId id="304" r:id="rId11"/>
    <p:sldId id="307" r:id="rId12"/>
    <p:sldId id="308" r:id="rId13"/>
    <p:sldId id="309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45A6716-71AB-4C07-8577-93344DED2A75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DE248FE-3FEC-4265-9F18-62682DB5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9C3F-524C-462B-9F9D-DE2A57EEB881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3231B-BF79-4FE9-972B-F399CAE5B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93881-0187-42F3-AE87-300FD0DAA713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FE943-B29E-4D4A-A490-6801F4464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792B-13D2-4BEA-8D41-18BA75B747FC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533C6-E151-422B-AF64-8E91F761A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21822-F274-4BB7-9FEB-521376F6887B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65E-D88D-4998-9C93-718E11D24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B7E47-61EA-45E2-87FA-8A6CDD351909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D99F-1BA5-430A-B35F-C9E724C79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DC64A-D9FF-4B2F-B607-486D4F7CECDB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922AB-648D-48A1-B463-10773E18E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115FB-C31A-49C1-9D3C-1DCD66DE5630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D7B69-C1B9-40F9-AFCE-933EC9D80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3076-1E98-431B-94DE-7474AB7F7081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5F226-33C7-4C37-9CA1-6AF520B57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31E6-4310-4152-995C-FDCE379832EE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1B86-6694-43B2-8190-80B7CDEF5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167C1-122D-432C-B7CA-1109D59C60CF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BE014-7FC4-4596-9767-395550C59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594-1BBB-4707-B968-5B2F43829110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520C-49BC-4642-AF10-5072ABCF4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369AF7-1AFF-4CB7-A7DB-F2B408C5A820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1583AA-B8D7-44E3-97A3-DDFE908CD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4000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</a:br>
            <a:endParaRPr lang="ru-RU" sz="3200" dirty="0" smtClean="0">
              <a:solidFill>
                <a:srgbClr val="10253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9973" y="3356992"/>
            <a:ext cx="47804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3000" dirty="0">
              <a:solidFill>
                <a:srgbClr val="10253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3000" dirty="0">
              <a:solidFill>
                <a:srgbClr val="10253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2000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Зарецкая </a:t>
            </a:r>
            <a:r>
              <a:rPr lang="ru-RU" sz="2000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О.В. </a:t>
            </a:r>
            <a:r>
              <a:rPr lang="ru-RU" sz="2000" dirty="0" err="1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к.и.н</a:t>
            </a:r>
            <a:r>
              <a:rPr lang="ru-RU" sz="2000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., доц</a:t>
            </a:r>
            <a:r>
              <a:rPr lang="ru-RU" sz="2000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., зав. кафедрой всеобщей истории, САФУ, Архангельск</a:t>
            </a:r>
            <a:endParaRPr lang="ru-RU" sz="2000" dirty="0">
              <a:solidFill>
                <a:srgbClr val="10253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2495" y="1988840"/>
            <a:ext cx="8367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ДАНИИ В МЕЖДУНАРОДНЫХ НАУЧНЫХ И ОБРАЗОВАТЕЛЬНЫХ АРКТИЧЕСКИХ ПРОЕКТАХ</a:t>
            </a:r>
            <a:endParaRPr lang="ru-RU" sz="2400" dirty="0">
              <a:effectLst/>
              <a:latin typeface="PF DinDisplay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с 2016 года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«</a:t>
            </a:r>
            <a:r>
              <a:rPr lang="ru-RU" dirty="0" smtClean="0"/>
              <a:t>Стратегия </a:t>
            </a:r>
            <a:r>
              <a:rPr lang="ru-RU" dirty="0"/>
              <a:t>исследований и образования в </a:t>
            </a:r>
            <a:r>
              <a:rPr lang="ru-RU" dirty="0" smtClean="0"/>
              <a:t>Арктике». </a:t>
            </a:r>
            <a:endParaRPr lang="ru-RU" dirty="0"/>
          </a:p>
          <a:p>
            <a:r>
              <a:rPr lang="ru-RU" dirty="0" smtClean="0"/>
              <a:t>Определение </a:t>
            </a:r>
            <a:r>
              <a:rPr lang="ru-RU" dirty="0"/>
              <a:t>наиболее важных международных партнеров и поиска новых возможностей для сотрудничества в Арктике.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5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ru-RU" dirty="0"/>
              <a:t>Германия, Индия, Южная Корея, Китай, США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72816"/>
            <a:ext cx="7365453" cy="319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47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ru-RU" dirty="0"/>
              <a:t>23 мая 2018 года </a:t>
            </a:r>
            <a:r>
              <a:rPr lang="ru-RU" dirty="0" smtClean="0"/>
              <a:t>новое </a:t>
            </a:r>
            <a:r>
              <a:rPr lang="ru-RU" dirty="0"/>
              <a:t>соглашение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Соглашение происходит в рамках Арктического </a:t>
            </a:r>
            <a:r>
              <a:rPr lang="ru-RU" dirty="0" smtClean="0"/>
              <a:t>совета, направлено </a:t>
            </a:r>
            <a:r>
              <a:rPr lang="ru-RU" dirty="0"/>
              <a:t>на расширение международного сотрудничества в области научных </a:t>
            </a:r>
            <a:r>
              <a:rPr lang="ru-RU" dirty="0" smtClean="0"/>
              <a:t>исследований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678424"/>
            <a:ext cx="3710186" cy="247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29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5056"/>
            <a:ext cx="8229600" cy="999728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области науки и высшего образования в арктическом регионе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298" y="1988840"/>
            <a:ext cx="8229600" cy="4525963"/>
          </a:xfrm>
        </p:spPr>
        <p:txBody>
          <a:bodyPr/>
          <a:lstStyle/>
          <a:p>
            <a:r>
              <a:rPr lang="ru-RU" dirty="0" smtClean="0"/>
              <a:t>признает </a:t>
            </a:r>
            <a:r>
              <a:rPr lang="ru-RU" dirty="0"/>
              <a:t>ключевую необходимость </a:t>
            </a:r>
            <a:r>
              <a:rPr lang="ru-RU" dirty="0" smtClean="0"/>
              <a:t>сотрудничества и расширение количества стран-партнеров</a:t>
            </a:r>
          </a:p>
          <a:p>
            <a:r>
              <a:rPr lang="ru-RU" dirty="0" smtClean="0"/>
              <a:t>проведение </a:t>
            </a:r>
            <a:r>
              <a:rPr lang="ru-RU" dirty="0"/>
              <a:t>международных исследований более широкого </a:t>
            </a:r>
            <a:r>
              <a:rPr lang="ru-RU" dirty="0" smtClean="0"/>
              <a:t>спектра</a:t>
            </a:r>
          </a:p>
          <a:p>
            <a:r>
              <a:rPr lang="ru-RU" dirty="0" smtClean="0"/>
              <a:t>увеличивает финансирование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77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22550"/>
            <a:ext cx="7129463" cy="1357312"/>
          </a:xfrm>
        </p:spPr>
        <p:txBody>
          <a:bodyPr/>
          <a:lstStyle/>
          <a:p>
            <a:r>
              <a:rPr lang="ru-RU" sz="4000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500063" y="2071688"/>
            <a:ext cx="8215312" cy="5508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1600" dirty="0">
              <a:cs typeface="Tahoma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1571625" y="4429125"/>
            <a:ext cx="6173788" cy="550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1400" dirty="0">
              <a:solidFill>
                <a:srgbClr val="10253F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1400" dirty="0">
              <a:solidFill>
                <a:srgbClr val="10253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ru-RU" sz="2800" dirty="0"/>
              <a:t>Королевство Дании одним из последних арктических государств приняло стратегию для региона.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Арктическая стратегия </a:t>
            </a:r>
            <a:r>
              <a:rPr lang="ru-RU" dirty="0"/>
              <a:t>Королевства Дании на 2011-2020 годы.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780928"/>
            <a:ext cx="3103612" cy="323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6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ru-RU" sz="3600" dirty="0" smtClean="0"/>
              <a:t>Основные направления: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обеспечение </a:t>
            </a:r>
            <a:r>
              <a:rPr lang="ru-RU" dirty="0"/>
              <a:t>мирной, защищенной и безопасной </a:t>
            </a:r>
            <a:r>
              <a:rPr lang="ru-RU" dirty="0" smtClean="0"/>
              <a:t>Арктики;</a:t>
            </a:r>
          </a:p>
          <a:p>
            <a:r>
              <a:rPr lang="ru-RU" dirty="0" smtClean="0"/>
              <a:t>достижение </a:t>
            </a:r>
            <a:r>
              <a:rPr lang="ru-RU" dirty="0" err="1"/>
              <a:t>самообеспеченного</a:t>
            </a:r>
            <a:r>
              <a:rPr lang="ru-RU" dirty="0"/>
              <a:t> роста и </a:t>
            </a:r>
            <a:r>
              <a:rPr lang="ru-RU" dirty="0" smtClean="0"/>
              <a:t>развития;</a:t>
            </a:r>
            <a:endParaRPr lang="ru-RU" dirty="0"/>
          </a:p>
          <a:p>
            <a:r>
              <a:rPr lang="ru-RU" dirty="0" smtClean="0"/>
              <a:t>содействие </a:t>
            </a:r>
            <a:r>
              <a:rPr lang="ru-RU" dirty="0"/>
              <a:t>развитию при бережном отношении к климату, окружающей среде и природе </a:t>
            </a:r>
            <a:r>
              <a:rPr lang="ru-RU" dirty="0" smtClean="0"/>
              <a:t>Арктики;</a:t>
            </a:r>
            <a:endParaRPr lang="ru-RU" dirty="0"/>
          </a:p>
          <a:p>
            <a:r>
              <a:rPr lang="ru-RU" dirty="0" smtClean="0"/>
              <a:t>тесное </a:t>
            </a:r>
            <a:r>
              <a:rPr lang="ru-RU" dirty="0"/>
              <a:t>международное сотрудничество с иностранными </a:t>
            </a:r>
            <a:r>
              <a:rPr lang="ru-RU" dirty="0" smtClean="0"/>
              <a:t>партнерами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0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8229600" cy="1143000"/>
          </a:xfrm>
        </p:spPr>
        <p:txBody>
          <a:bodyPr/>
          <a:lstStyle/>
          <a:p>
            <a:r>
              <a:rPr lang="ru-RU" sz="2600" dirty="0" smtClean="0"/>
              <a:t>Датская стратегия в Арктике в части научной деятельности имеет специфические акценты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Тематические </a:t>
            </a:r>
            <a:r>
              <a:rPr lang="ru-RU" dirty="0"/>
              <a:t>приоритеты арктических </a:t>
            </a:r>
            <a:r>
              <a:rPr lang="ru-RU" dirty="0" smtClean="0"/>
              <a:t>исследований: </a:t>
            </a:r>
          </a:p>
          <a:p>
            <a:pPr marL="0" indent="0">
              <a:buNone/>
            </a:pPr>
            <a:r>
              <a:rPr lang="ru-RU" dirty="0" smtClean="0"/>
              <a:t>климат, морская биология, гляциология, экология, </a:t>
            </a:r>
            <a:r>
              <a:rPr lang="ru-RU" dirty="0"/>
              <a:t>здоровья и </a:t>
            </a:r>
            <a:r>
              <a:rPr lang="ru-RU" dirty="0" smtClean="0"/>
              <a:t>социальное развитие </a:t>
            </a:r>
            <a:r>
              <a:rPr lang="ru-RU" dirty="0"/>
              <a:t>коренного </a:t>
            </a:r>
            <a:r>
              <a:rPr lang="ru-RU" dirty="0" smtClean="0"/>
              <a:t>населения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Основные партнёры: </a:t>
            </a:r>
            <a:r>
              <a:rPr lang="ru-RU" dirty="0"/>
              <a:t>Канада, США, ЕС, Норвегия и Исландия.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132856"/>
            <a:ext cx="3513484" cy="28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5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sz="3600" dirty="0"/>
              <a:t>Программа «Наука 2025 – будущие перспективные исследования»: </a:t>
            </a:r>
            <a:r>
              <a:rPr lang="en-US" sz="3600" dirty="0"/>
              <a:t/>
            </a:r>
            <a:br>
              <a:rPr lang="en-US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Новые технологические возможности,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Зеленый рост, 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• Улучшение </a:t>
            </a:r>
            <a:r>
              <a:rPr lang="ru-RU" dirty="0"/>
              <a:t>здоровье,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Л</a:t>
            </a:r>
            <a:r>
              <a:rPr lang="ru-RU" dirty="0" smtClean="0"/>
              <a:t>юди </a:t>
            </a:r>
            <a:r>
              <a:rPr lang="ru-RU" dirty="0"/>
              <a:t>и </a:t>
            </a:r>
            <a:r>
              <a:rPr lang="ru-RU" dirty="0" smtClean="0"/>
              <a:t>общество.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10413"/>
            <a:ext cx="4038600" cy="410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1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ru-RU" sz="2800" b="1" dirty="0"/>
              <a:t>Международное сотрудничество в сфере арктических исследований осуществляется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87624" y="1166018"/>
            <a:ext cx="7528132" cy="4525963"/>
          </a:xfrm>
        </p:spPr>
        <p:txBody>
          <a:bodyPr/>
          <a:lstStyle/>
          <a:p>
            <a:r>
              <a:rPr lang="ru-RU" dirty="0" smtClean="0"/>
              <a:t>Полярный секретариат </a:t>
            </a:r>
            <a:r>
              <a:rPr lang="ru-RU" dirty="0"/>
              <a:t>(</a:t>
            </a:r>
            <a:r>
              <a:rPr lang="ru-RU" dirty="0" err="1"/>
              <a:t>Polar</a:t>
            </a:r>
            <a:r>
              <a:rPr lang="ru-RU" dirty="0"/>
              <a:t> </a:t>
            </a:r>
            <a:r>
              <a:rPr lang="en-US" dirty="0"/>
              <a:t>Secretariat</a:t>
            </a:r>
            <a:r>
              <a:rPr lang="ru-RU" dirty="0" smtClean="0"/>
              <a:t>) – 2013 г. - </a:t>
            </a:r>
            <a:r>
              <a:rPr lang="ru-RU" dirty="0"/>
              <a:t>стать «единым окном» для субъектов изучения Арктики учреждениями различной ведомственной принадлежности, в том числе финансирующих структур.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738" y="4221088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Форум арктических </a:t>
            </a:r>
            <a:r>
              <a:rPr lang="ru-RU" dirty="0" smtClean="0"/>
              <a:t>исследований</a:t>
            </a:r>
            <a:r>
              <a:rPr lang="en-US" dirty="0" smtClean="0"/>
              <a:t> 2013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Направления </a:t>
            </a:r>
            <a:r>
              <a:rPr lang="ru-RU" dirty="0"/>
              <a:t>исследований: </a:t>
            </a:r>
            <a:r>
              <a:rPr lang="ru-RU" dirty="0" smtClean="0"/>
              <a:t>изменения </a:t>
            </a:r>
            <a:r>
              <a:rPr lang="ru-RU" dirty="0"/>
              <a:t>климата, потенциальные месторождения полезных ископаемых, новые </a:t>
            </a:r>
            <a:r>
              <a:rPr lang="ru-RU" dirty="0" smtClean="0"/>
              <a:t>судоходные маршруты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340186"/>
            <a:ext cx="4635072" cy="29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995120" cy="1143000"/>
          </a:xfrm>
        </p:spPr>
        <p:txBody>
          <a:bodyPr/>
          <a:lstStyle/>
          <a:p>
            <a:r>
              <a:rPr lang="ru-RU" dirty="0"/>
              <a:t>Арктическая наука развивается в датских научных центрах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988840"/>
            <a:ext cx="5688632" cy="433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7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Финансирование: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385" y="1772816"/>
            <a:ext cx="6749230" cy="339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95478"/>
      </p:ext>
    </p:extLst>
  </p:cSld>
  <p:clrMapOvr>
    <a:masterClrMapping/>
  </p:clrMapOvr>
</p:sld>
</file>

<file path=ppt/theme/theme1.xml><?xml version="1.0" encoding="utf-8"?>
<a:theme xmlns:a="http://schemas.openxmlformats.org/drawingml/2006/main" name="narfu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narfu_presentation</Template>
  <TotalTime>3098</TotalTime>
  <Words>315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PF DinDisplay Pro</vt:lpstr>
      <vt:lpstr>Tahoma</vt:lpstr>
      <vt:lpstr>Times New Roman</vt:lpstr>
      <vt:lpstr>narfu_presentation</vt:lpstr>
      <vt:lpstr> </vt:lpstr>
      <vt:lpstr>Королевство Дании одним из последних арктических государств приняло стратегию для региона.</vt:lpstr>
      <vt:lpstr>Основные направления: </vt:lpstr>
      <vt:lpstr>Датская стратегия в Арктике в части научной деятельности имеет специфические акценты</vt:lpstr>
      <vt:lpstr>Программа «Наука 2025 – будущие перспективные исследования»:  </vt:lpstr>
      <vt:lpstr>Международное сотрудничество в сфере арктических исследований осуществляется  </vt:lpstr>
      <vt:lpstr>Форум арктических исследований 2013 г.</vt:lpstr>
      <vt:lpstr>Арктическая наука развивается в датских научных центрах</vt:lpstr>
      <vt:lpstr>Финансирование: </vt:lpstr>
      <vt:lpstr>Изменения с 2016 года </vt:lpstr>
      <vt:lpstr>Германия, Индия, Южная Корея, Китай, США</vt:lpstr>
      <vt:lpstr>23 мая 2018 года новое соглашение</vt:lpstr>
      <vt:lpstr>В области науки и высшего образования в арктическом регионе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Маркина Диана Николаевна</dc:creator>
  <cp:lastModifiedBy>Зарецкая Оксана Валерьевна</cp:lastModifiedBy>
  <cp:revision>80</cp:revision>
  <dcterms:created xsi:type="dcterms:W3CDTF">2017-02-07T08:16:47Z</dcterms:created>
  <dcterms:modified xsi:type="dcterms:W3CDTF">2020-05-17T21:45:23Z</dcterms:modified>
</cp:coreProperties>
</file>